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7" r:id="rId4"/>
    <p:sldId id="288" r:id="rId5"/>
    <p:sldId id="284" r:id="rId6"/>
    <p:sldId id="260" r:id="rId7"/>
    <p:sldId id="294" r:id="rId8"/>
    <p:sldId id="279" r:id="rId9"/>
    <p:sldId id="274" r:id="rId10"/>
    <p:sldId id="282" r:id="rId11"/>
    <p:sldId id="271" r:id="rId12"/>
    <p:sldId id="290" r:id="rId13"/>
    <p:sldId id="267" r:id="rId14"/>
    <p:sldId id="283" r:id="rId15"/>
    <p:sldId id="285" r:id="rId16"/>
    <p:sldId id="273" r:id="rId17"/>
    <p:sldId id="291" r:id="rId18"/>
    <p:sldId id="268" r:id="rId19"/>
    <p:sldId id="292" r:id="rId20"/>
    <p:sldId id="293" r:id="rId21"/>
    <p:sldId id="265" r:id="rId22"/>
    <p:sldId id="266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9F9"/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120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go\Desktop\GIT\Portafolio_2.0\Evidencias%20Documentales\Plan%20de%20Pruebas\Casos%20de%20Prueb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go\Desktop\GIT\Portafolio_2.0\Evidencias%20Documentales\Plan%20de%20Pruebas\Casos%20de%20Prueb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[Casos de Prueba.xlsx]Hoja3!TablaDinámica13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/>
              <a:t>Ejecución de Casos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0578827022541339E-2"/>
          <c:y val="0.15038923830645551"/>
          <c:w val="0.91162012262710967"/>
          <c:h val="0.772847185115020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Hoja3!$B$3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E45-4454-A687-EF79D497A9C5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E45-4454-A687-EF79D497A9C5}"/>
              </c:ext>
            </c:extLst>
          </c:dPt>
          <c:dLbls>
            <c:dLbl>
              <c:idx val="0"/>
              <c:layout>
                <c:manualLayout>
                  <c:x val="1.0936132980830811E-7"/>
                  <c:y val="-9.2590769903762027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50" b="1" baseline="0"/>
                      <a:t>APROBADO; </a:t>
                    </a:r>
                    <a:fld id="{3C4B5D64-0D97-48D2-B83B-F66A93EC5A49}" type="VALUE">
                      <a:rPr lang="en-US" sz="1050" b="1" baseline="0"/>
                      <a:pPr>
                        <a:defRPr sz="1050" b="1"/>
                      </a:pPr>
                      <a:t>[VALOR]</a:t>
                    </a:fld>
                    <a:endParaRPr lang="en-US" sz="1050" b="1" baseline="0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503958880139981"/>
                      <c:h val="7.833187518226887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E45-4454-A687-EF79D497A9C5}"/>
                </c:ext>
              </c:extLst>
            </c:dLbl>
            <c:dLbl>
              <c:idx val="1"/>
              <c:layout>
                <c:manualLayout>
                  <c:x val="1.0936132983377078E-7"/>
                  <c:y val="-3.240722513852426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3D53649-8C3D-4ABF-9732-7D4CFCB7CEDF}" type="CATEGORYNAME">
                      <a:rPr lang="en-US" sz="1050" b="1"/>
                      <a:pPr>
                        <a:defRPr sz="1050" b="1"/>
                      </a:pPr>
                      <a:t>[NOMBRE DE CATEGORÍA]</a:t>
                    </a:fld>
                    <a:r>
                      <a:rPr lang="en-US" sz="1050" b="1" baseline="0"/>
                      <a:t>; 11</a:t>
                    </a: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2000240594925632"/>
                      <c:h val="6.907261592300961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E45-4454-A687-EF79D497A9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Hoja3!$A$4:$A$5</c:f>
              <c:strCache>
                <c:ptCount val="2"/>
                <c:pt idx="0">
                  <c:v>OK</c:v>
                </c:pt>
                <c:pt idx="1">
                  <c:v>RECHAZADO</c:v>
                </c:pt>
              </c:strCache>
            </c:strRef>
          </c:cat>
          <c:val>
            <c:numRef>
              <c:f>Hoja3!$B$4:$B$5</c:f>
              <c:numCache>
                <c:formatCode>General</c:formatCode>
                <c:ptCount val="2"/>
                <c:pt idx="0">
                  <c:v>61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45-4454-A687-EF79D497A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31455295"/>
        <c:axId val="531448639"/>
      </c:barChart>
      <c:catAx>
        <c:axId val="53145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448639"/>
        <c:crosses val="autoZero"/>
        <c:auto val="1"/>
        <c:lblAlgn val="ctr"/>
        <c:lblOffset val="100"/>
        <c:noMultiLvlLbl val="0"/>
      </c:catAx>
      <c:valAx>
        <c:axId val="53144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45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[Casos de Prueba.xlsx]Hoja4!TablaDinámica18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b="1"/>
              <a:t>Estado Final</a:t>
            </a:r>
            <a:r>
              <a:rPr lang="es-CL" b="1" baseline="0"/>
              <a:t> de </a:t>
            </a:r>
            <a:r>
              <a:rPr lang="es-CL" b="1"/>
              <a:t>Defectos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Hoja4!$B$3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D2-4925-9DD1-B62DB8C87E70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D2-4925-9DD1-B62DB8C87E70}"/>
              </c:ext>
            </c:extLst>
          </c:dPt>
          <c:dLbls>
            <c:dLbl>
              <c:idx val="0"/>
              <c:layout>
                <c:manualLayout>
                  <c:x val="8.7760753744671807E-2"/>
                  <c:y val="-2.3005933690803986E-2"/>
                </c:manualLayout>
              </c:layout>
              <c:tx>
                <c:rich>
                  <a:bodyPr/>
                  <a:lstStyle/>
                  <a:p>
                    <a:fld id="{2E93F522-E6EA-4891-B601-E5B20BEC6721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8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759216574128"/>
                      <c:h val="9.161393169412104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D2-4925-9DD1-B62DB8C87E70}"/>
                </c:ext>
              </c:extLst>
            </c:dLbl>
            <c:dLbl>
              <c:idx val="1"/>
              <c:layout>
                <c:manualLayout>
                  <c:x val="-4.244030648362012E-2"/>
                  <c:y val="-1.388888888888888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2D2-4925-9DD1-B62DB8C87E70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Hoja4!$A$4:$A$6</c:f>
              <c:strCache>
                <c:ptCount val="2"/>
                <c:pt idx="0">
                  <c:v>Corregido</c:v>
                </c:pt>
                <c:pt idx="1">
                  <c:v>Mejora</c:v>
                </c:pt>
              </c:strCache>
            </c:strRef>
          </c:cat>
          <c:val>
            <c:numRef>
              <c:f>Hoja4!$B$4:$B$6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D2-4925-9DD1-B62DB8C87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100</a:t>
              </a:r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% </a:t>
              </a: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  <p:sp>
        <p:nvSpPr>
          <p:cNvPr id="1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314899" y="1304431"/>
            <a:ext cx="2389223" cy="1538514"/>
            <a:chOff x="650935" y="1170865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650935" y="1170865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900415" y="1478457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  <p:sp>
        <p:nvSpPr>
          <p:cNvPr id="26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No Funcionales</a:t>
            </a:r>
          </a:p>
        </p:txBody>
      </p:sp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77" y="2120264"/>
            <a:ext cx="3817257" cy="3871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3" y="2487928"/>
            <a:ext cx="3879431" cy="252163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020958" y="0"/>
            <a:ext cx="8195736" cy="6858000"/>
            <a:chOff x="2020958" y="0"/>
            <a:chExt cx="8195736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020958" y="1744394"/>
              <a:ext cx="4548654" cy="4246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69" y="0"/>
              <a:ext cx="6080125" cy="6858000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9" y="0"/>
            <a:ext cx="54557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4" y="2108100"/>
            <a:ext cx="3171825" cy="3305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73" y="2037760"/>
            <a:ext cx="3879431" cy="2521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" y="1630881"/>
            <a:ext cx="5371126" cy="425961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2981" y="1630881"/>
            <a:ext cx="9130823" cy="4657377"/>
            <a:chOff x="572981" y="1630881"/>
            <a:chExt cx="9130823" cy="4657377"/>
          </a:xfrm>
        </p:grpSpPr>
        <p:sp>
          <p:nvSpPr>
            <p:cNvPr id="8" name="Rectángulo 7"/>
            <p:cNvSpPr/>
            <p:nvPr/>
          </p:nvSpPr>
          <p:spPr>
            <a:xfrm>
              <a:off x="572981" y="1630881"/>
              <a:ext cx="7769161" cy="465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164" y="1630881"/>
              <a:ext cx="6201640" cy="3705742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1336281" y="2419344"/>
            <a:ext cx="2643408" cy="3166520"/>
            <a:chOff x="1336281" y="2419344"/>
            <a:chExt cx="2643408" cy="3166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732" y="2419344"/>
              <a:ext cx="1743432" cy="175846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336281" y="4371658"/>
              <a:ext cx="2643408" cy="121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882888" cy="56248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50" y="914004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F0FA5C-CC9A-4E01-93AF-887EA5F17356}"/>
              </a:ext>
            </a:extLst>
          </p:cNvPr>
          <p:cNvSpPr txBox="1"/>
          <p:nvPr/>
        </p:nvSpPr>
        <p:spPr>
          <a:xfrm flipH="1">
            <a:off x="9227555" y="464105"/>
            <a:ext cx="29644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Compra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D0EED-5B11-4956-9AC5-7B6B677C01FD}"/>
              </a:ext>
            </a:extLst>
          </p:cNvPr>
          <p:cNvSpPr txBox="1"/>
          <p:nvPr/>
        </p:nvSpPr>
        <p:spPr>
          <a:xfrm flipH="1">
            <a:off x="0" y="6488668"/>
            <a:ext cx="296444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Pedido</a:t>
            </a:r>
          </a:p>
        </p:txBody>
      </p:sp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FC30B-1442-44D5-A946-3D3ED47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90" y="603664"/>
            <a:ext cx="10515600" cy="1325563"/>
          </a:xfrm>
        </p:spPr>
        <p:txBody>
          <a:bodyPr/>
          <a:lstStyle/>
          <a:p>
            <a:r>
              <a:rPr lang="es-ES" dirty="0"/>
              <a:t>Plan Pruebas de Errores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3E9CF52-300C-4533-8438-4BEF299BA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218811"/>
              </p:ext>
            </p:extLst>
          </p:nvPr>
        </p:nvGraphicFramePr>
        <p:xfrm>
          <a:off x="660193" y="2478157"/>
          <a:ext cx="5024990" cy="4014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A61C2B1-B23B-4843-88BB-CCCAE8E8B9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365725"/>
              </p:ext>
            </p:extLst>
          </p:nvPr>
        </p:nvGraphicFramePr>
        <p:xfrm>
          <a:off x="6461029" y="1633496"/>
          <a:ext cx="5359910" cy="4620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06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75228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44703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BC3B2F0E-8A23-4B41-9265-3F5130F2396D}"/>
              </a:ext>
            </a:extLst>
          </p:cNvPr>
          <p:cNvGrpSpPr/>
          <p:nvPr/>
        </p:nvGrpSpPr>
        <p:grpSpPr>
          <a:xfrm>
            <a:off x="4251577" y="3441652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CDD46D23-347A-4311-99CF-DD6D7318E91B}"/>
              </a:ext>
            </a:extLst>
          </p:cNvPr>
          <p:cNvSpPr/>
          <p:nvPr/>
        </p:nvSpPr>
        <p:spPr>
          <a:xfrm>
            <a:off x="5054685" y="5189632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5F2A3-92D3-4E8D-A30C-46A53F2F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59F41A-D757-4C29-AAFD-F0EF2EBC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354842BB-A474-4CCD-9FDE-D3064358C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504"/>
            <a:ext cx="11661913" cy="6884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635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22" y="862749"/>
            <a:ext cx="2029682" cy="685950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2575" y="1793015"/>
            <a:ext cx="2562125" cy="46364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L" dirty="0"/>
              <a:t>Base de Datos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42386" y="1905097"/>
            <a:ext cx="2155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3200" dirty="0"/>
              <a:t>Contexto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51012" y="3238853"/>
            <a:ext cx="2649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Problemática 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875638" y="2489872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130992" y="4659861"/>
            <a:ext cx="3489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Solución (Software)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1875637" y="3762073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6897103" y="3023409"/>
            <a:ext cx="25489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L" sz="2800" dirty="0"/>
              <a:t>Diagrama </a:t>
            </a:r>
          </a:p>
          <a:p>
            <a:r>
              <a:rPr lang="es-CL" sz="2800" dirty="0" smtClean="0"/>
              <a:t> de </a:t>
            </a:r>
            <a:r>
              <a:rPr lang="es-CL" sz="2800" dirty="0"/>
              <a:t>Arquitectura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 txBox="1">
            <a:spLocks/>
          </p:cNvSpPr>
          <p:nvPr/>
        </p:nvSpPr>
        <p:spPr>
          <a:xfrm>
            <a:off x="9471061" y="1965663"/>
            <a:ext cx="2562125" cy="448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s-CL" dirty="0" smtClean="0"/>
              <a:t>Planificación</a:t>
            </a:r>
            <a:endParaRPr lang="es-CL" sz="2400" dirty="0"/>
          </a:p>
        </p:txBody>
      </p:sp>
      <p:sp>
        <p:nvSpPr>
          <p:cNvPr id="26" name="Rectángulo 25"/>
          <p:cNvSpPr/>
          <p:nvPr/>
        </p:nvSpPr>
        <p:spPr>
          <a:xfrm>
            <a:off x="3829809" y="1773718"/>
            <a:ext cx="2254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RF &amp;  </a:t>
            </a:r>
            <a:r>
              <a:rPr lang="es-CL" sz="2800" dirty="0" smtClean="0"/>
              <a:t>RNF</a:t>
            </a:r>
            <a:endParaRPr lang="es-CL" sz="2800" dirty="0"/>
          </a:p>
        </p:txBody>
      </p:sp>
      <p:sp>
        <p:nvSpPr>
          <p:cNvPr id="28" name="Rectángulo 27"/>
          <p:cNvSpPr/>
          <p:nvPr/>
        </p:nvSpPr>
        <p:spPr>
          <a:xfrm>
            <a:off x="3663512" y="3172725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Casos De Uso</a:t>
            </a:r>
          </a:p>
        </p:txBody>
      </p:sp>
      <p:sp>
        <p:nvSpPr>
          <p:cNvPr id="30" name="Rectángulo 29"/>
          <p:cNvSpPr/>
          <p:nvPr/>
        </p:nvSpPr>
        <p:spPr>
          <a:xfrm>
            <a:off x="6743134" y="4785546"/>
            <a:ext cx="215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s-CL" sz="2800" dirty="0" err="1"/>
              <a:t>Mock</a:t>
            </a:r>
            <a:r>
              <a:rPr lang="es-CL" sz="2800" dirty="0"/>
              <a:t> Ups</a:t>
            </a:r>
          </a:p>
        </p:txBody>
      </p:sp>
      <p:cxnSp>
        <p:nvCxnSpPr>
          <p:cNvPr id="32" name="Conector recto de flecha 31"/>
          <p:cNvCxnSpPr/>
          <p:nvPr/>
        </p:nvCxnSpPr>
        <p:spPr>
          <a:xfrm>
            <a:off x="5054599" y="3687574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/>
        </p:nvSpPr>
        <p:spPr>
          <a:xfrm>
            <a:off x="9752593" y="4933552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Demo</a:t>
            </a:r>
          </a:p>
        </p:txBody>
      </p:sp>
      <p:cxnSp>
        <p:nvCxnSpPr>
          <p:cNvPr id="23" name="Conector recto de flecha 22"/>
          <p:cNvCxnSpPr/>
          <p:nvPr/>
        </p:nvCxnSpPr>
        <p:spPr>
          <a:xfrm>
            <a:off x="5024747" y="2341459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 txBox="1">
            <a:spLocks/>
          </p:cNvSpPr>
          <p:nvPr/>
        </p:nvSpPr>
        <p:spPr>
          <a:xfrm>
            <a:off x="9301852" y="3373279"/>
            <a:ext cx="2900542" cy="463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s-CL" dirty="0" smtClean="0"/>
              <a:t>Plan de prueba</a:t>
            </a:r>
            <a:endParaRPr lang="es-CL" sz="2400" dirty="0"/>
          </a:p>
        </p:txBody>
      </p:sp>
      <p:sp>
        <p:nvSpPr>
          <p:cNvPr id="34" name="Rectángulo 33"/>
          <p:cNvSpPr/>
          <p:nvPr/>
        </p:nvSpPr>
        <p:spPr>
          <a:xfrm>
            <a:off x="3930942" y="4471666"/>
            <a:ext cx="215315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Diagrama </a:t>
            </a:r>
          </a:p>
          <a:p>
            <a:r>
              <a:rPr lang="es-CL" sz="2800" dirty="0" smtClean="0"/>
              <a:t>  de Actividad</a:t>
            </a:r>
            <a:endParaRPr lang="es-CL" sz="2800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7925544" y="2335648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/>
          <p:nvPr/>
        </p:nvCxnSpPr>
        <p:spPr>
          <a:xfrm>
            <a:off x="10682055" y="2489872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/>
          <p:nvPr/>
        </p:nvCxnSpPr>
        <p:spPr>
          <a:xfrm>
            <a:off x="7993638" y="3967496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10682055" y="4073940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10" grpId="0"/>
      <p:bldP spid="12" grpId="0"/>
      <p:bldP spid="24" grpId="0"/>
      <p:bldP spid="26" grpId="0"/>
      <p:bldP spid="28" grpId="0"/>
      <p:bldP spid="30" grpId="0"/>
      <p:bldP spid="38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FCC07-61A9-46C7-9CB3-200038F0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C18F53-72AE-4C7B-BD7B-21E68084A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D80A3AD3-B766-4FDE-9D81-442DF2448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23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1FBF3-81E1-48D7-9060-A37766B59C55}"/>
              </a:ext>
            </a:extLst>
          </p:cNvPr>
          <p:cNvSpPr/>
          <p:nvPr/>
        </p:nvSpPr>
        <p:spPr>
          <a:xfrm>
            <a:off x="2198981" y="1184952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</a:t>
            </a:r>
            <a:r>
              <a:rPr lang="en-US" sz="2400" b="1" i="1" dirty="0" smtClean="0"/>
              <a:t>ECONOMÍA </a:t>
            </a:r>
            <a:r>
              <a:rPr lang="en-US" sz="2400" b="1" i="1" dirty="0"/>
              <a:t>2017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1"/>
          <a:stretch/>
        </p:blipFill>
        <p:spPr>
          <a:xfrm>
            <a:off x="983113" y="949531"/>
            <a:ext cx="1156255" cy="1072284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4016400" y="2614183"/>
            <a:ext cx="2022751" cy="20665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161190" y="3185814"/>
            <a:ext cx="1733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133427" y="4680775"/>
            <a:ext cx="178869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Chile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echa derecha 4"/>
          <p:cNvSpPr/>
          <p:nvPr/>
        </p:nvSpPr>
        <p:spPr>
          <a:xfrm rot="176857">
            <a:off x="6452750" y="3404499"/>
            <a:ext cx="2279390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9145739" y="2779634"/>
            <a:ext cx="1493908" cy="14843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262768" y="3213811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s-ES" sz="3200" dirty="0"/>
              <a:t>39,8%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8612443" y="4285607"/>
            <a:ext cx="25605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Grandes Empresas</a:t>
            </a:r>
            <a:endParaRPr lang="es-ES" sz="2400" dirty="0"/>
          </a:p>
        </p:txBody>
      </p:sp>
      <p:sp>
        <p:nvSpPr>
          <p:cNvPr id="13" name="Flecha derecha 12"/>
          <p:cNvSpPr/>
          <p:nvPr/>
        </p:nvSpPr>
        <p:spPr>
          <a:xfrm rot="20140794">
            <a:off x="6301219" y="2072218"/>
            <a:ext cx="2132699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/>
          <p:cNvSpPr/>
          <p:nvPr/>
        </p:nvSpPr>
        <p:spPr>
          <a:xfrm>
            <a:off x="9071221" y="409053"/>
            <a:ext cx="1493908" cy="14843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779488" y="858832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48,6%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8662612" y="1839820"/>
            <a:ext cx="25605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lvl="0"/>
            <a:r>
              <a:rPr lang="es-ES" sz="2400" dirty="0"/>
              <a:t>Familiares o Pymes</a:t>
            </a:r>
          </a:p>
        </p:txBody>
      </p:sp>
      <p:sp>
        <p:nvSpPr>
          <p:cNvPr id="19" name="Elipse 18"/>
          <p:cNvSpPr/>
          <p:nvPr/>
        </p:nvSpPr>
        <p:spPr>
          <a:xfrm>
            <a:off x="9145739" y="4788516"/>
            <a:ext cx="1493908" cy="148433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9262768" y="5222693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s-ES" sz="3200" dirty="0" smtClean="0"/>
              <a:t>11,6%</a:t>
            </a:r>
            <a:endParaRPr lang="es-ES" sz="3200" dirty="0"/>
          </a:p>
        </p:txBody>
      </p:sp>
      <p:sp>
        <p:nvSpPr>
          <p:cNvPr id="21" name="Rectángulo 20"/>
          <p:cNvSpPr/>
          <p:nvPr/>
        </p:nvSpPr>
        <p:spPr>
          <a:xfrm>
            <a:off x="8612443" y="6294489"/>
            <a:ext cx="25605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Otros</a:t>
            </a:r>
            <a:endParaRPr lang="es-ES" sz="2400" dirty="0"/>
          </a:p>
        </p:txBody>
      </p:sp>
      <p:sp>
        <p:nvSpPr>
          <p:cNvPr id="22" name="Flecha derecha 21"/>
          <p:cNvSpPr/>
          <p:nvPr/>
        </p:nvSpPr>
        <p:spPr>
          <a:xfrm rot="1166175">
            <a:off x="6296274" y="4488183"/>
            <a:ext cx="2279390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Resultado de imagen para empresa icon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8" y="2656168"/>
            <a:ext cx="3566568" cy="28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/>
      <p:bldP spid="4" grpId="0"/>
      <p:bldP spid="10" grpId="0" animBg="1"/>
      <p:bldP spid="11" grpId="0"/>
      <p:bldP spid="12" grpId="0"/>
      <p:bldP spid="14" grpId="0" animBg="1"/>
      <p:bldP spid="15" grpId="0"/>
      <p:bldP spid="16" grpId="0"/>
      <p:bldP spid="19" grpId="0" animBg="1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r>
              <a:rPr lang="es-CL" sz="4000" dirty="0"/>
              <a:t/>
            </a:r>
            <a:br>
              <a:rPr lang="es-CL" sz="4000" dirty="0"/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+mn-lt"/>
              </a:rPr>
              <a:t/>
            </a:r>
            <a:br>
              <a:rPr lang="es-ES" sz="1800" dirty="0">
                <a:latin typeface="+mn-lt"/>
              </a:rPr>
            </a:b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61" y="1918575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53" y="19362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2F9366-48A8-40B1-B85C-166083C23958}"/>
              </a:ext>
            </a:extLst>
          </p:cNvPr>
          <p:cNvSpPr txBox="1"/>
          <p:nvPr/>
        </p:nvSpPr>
        <p:spPr>
          <a:xfrm>
            <a:off x="7554057" y="129038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71" y="5583445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0E640F-8106-4203-9DD2-1B143006D639}"/>
              </a:ext>
            </a:extLst>
          </p:cNvPr>
          <p:cNvSpPr txBox="1"/>
          <p:nvPr/>
        </p:nvSpPr>
        <p:spPr>
          <a:xfrm>
            <a:off x="1098416" y="5827273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17" y="4644625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AE7CA88-FC8C-46B2-88B6-3D2D93235BDA}"/>
              </a:ext>
            </a:extLst>
          </p:cNvPr>
          <p:cNvSpPr txBox="1"/>
          <p:nvPr/>
        </p:nvSpPr>
        <p:spPr>
          <a:xfrm>
            <a:off x="1781500" y="487472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8" y="4601801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124D33-B68E-4A5C-A078-483BCA894F74}"/>
              </a:ext>
            </a:extLst>
          </p:cNvPr>
          <p:cNvSpPr txBox="1"/>
          <p:nvPr/>
        </p:nvSpPr>
        <p:spPr>
          <a:xfrm>
            <a:off x="8341359" y="4856128"/>
            <a:ext cx="254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Crear Orden de pedido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E9EB2-79E6-4787-BDB8-B8F9F79736C5}"/>
              </a:ext>
            </a:extLst>
          </p:cNvPr>
          <p:cNvSpPr txBox="1"/>
          <p:nvPr/>
        </p:nvSpPr>
        <p:spPr>
          <a:xfrm>
            <a:off x="1790978" y="1290384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51173E7-6F51-4076-AAA6-67B4B70D4A72}"/>
              </a:ext>
            </a:extLst>
          </p:cNvPr>
          <p:cNvSpPr txBox="1"/>
          <p:nvPr/>
        </p:nvSpPr>
        <p:spPr>
          <a:xfrm>
            <a:off x="7645211" y="5862343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Recepcionar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Productos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957" y="5618515"/>
            <a:ext cx="829528" cy="829528"/>
          </a:xfrm>
          <a:prstGeom prst="rect">
            <a:avLst/>
          </a:prstGeom>
        </p:spPr>
      </p:pic>
      <p:sp>
        <p:nvSpPr>
          <p:cNvPr id="2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9558613" y="240729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Solución</a:t>
            </a:r>
          </a:p>
        </p:txBody>
      </p:sp>
      <p:sp>
        <p:nvSpPr>
          <p:cNvPr id="5" name="Flecha izquierda y derecha 4"/>
          <p:cNvSpPr/>
          <p:nvPr/>
        </p:nvSpPr>
        <p:spPr>
          <a:xfrm>
            <a:off x="4623958" y="2602735"/>
            <a:ext cx="2188098" cy="110549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  <p:bldP spid="2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CB9371-C90E-4443-BFA9-C2633D974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87152"/>
          </a:xfrm>
          <a:prstGeom prst="rect">
            <a:avLst/>
          </a:prstGeom>
        </p:spPr>
      </p:pic>
      <p:sp>
        <p:nvSpPr>
          <p:cNvPr id="6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3906741" y="21443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3972739" y="22488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</p:spTree>
    <p:extLst>
      <p:ext uri="{BB962C8B-B14F-4D97-AF65-F5344CB8AC3E}">
        <p14:creationId xmlns:p14="http://schemas.microsoft.com/office/powerpoint/2010/main" val="148117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Base </a:t>
            </a:r>
            <a:r>
              <a:rPr lang="es-ES" dirty="0"/>
              <a:t>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  <p:bldP spid="9" grpId="0"/>
      <p:bldP spid="11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498</Words>
  <Application>Microsoft Office PowerPoint</Application>
  <PresentationFormat>Panorámica</PresentationFormat>
  <Paragraphs>171</Paragraphs>
  <Slides>22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Mockups</vt:lpstr>
      <vt:lpstr>Presentación de PowerPoint</vt:lpstr>
      <vt:lpstr>Presentación de PowerPoint</vt:lpstr>
      <vt:lpstr>Presentación de PowerPoint</vt:lpstr>
      <vt:lpstr>Presentación de PowerPoint</vt:lpstr>
      <vt:lpstr>Plan Pruebas de Errores</vt:lpstr>
      <vt:lpstr>Tiempos planificados y Estados de avance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420NiggaBytes</cp:lastModifiedBy>
  <cp:revision>124</cp:revision>
  <dcterms:created xsi:type="dcterms:W3CDTF">2015-07-01T15:45:01Z</dcterms:created>
  <dcterms:modified xsi:type="dcterms:W3CDTF">2018-07-02T04:30:04Z</dcterms:modified>
</cp:coreProperties>
</file>